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65" r:id="rId4"/>
    <p:sldId id="278" r:id="rId5"/>
    <p:sldId id="279" r:id="rId6"/>
    <p:sldId id="280" r:id="rId7"/>
    <p:sldId id="266" r:id="rId8"/>
    <p:sldId id="259" r:id="rId9"/>
    <p:sldId id="260" r:id="rId10"/>
    <p:sldId id="257" r:id="rId11"/>
    <p:sldId id="262" r:id="rId12"/>
    <p:sldId id="261" r:id="rId13"/>
    <p:sldId id="264" r:id="rId14"/>
    <p:sldId id="281" r:id="rId15"/>
    <p:sldId id="263" r:id="rId16"/>
    <p:sldId id="267" r:id="rId17"/>
    <p:sldId id="268" r:id="rId18"/>
    <p:sldId id="271" r:id="rId19"/>
    <p:sldId id="269" r:id="rId20"/>
    <p:sldId id="270" r:id="rId21"/>
    <p:sldId id="272" r:id="rId22"/>
    <p:sldId id="273" r:id="rId23"/>
    <p:sldId id="274" r:id="rId24"/>
    <p:sldId id="275" r:id="rId25"/>
    <p:sldId id="276" r:id="rId26"/>
    <p:sldId id="277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86387" autoAdjust="0"/>
  </p:normalViewPr>
  <p:slideViewPr>
    <p:cSldViewPr>
      <p:cViewPr varScale="1">
        <p:scale>
          <a:sx n="67" d="100"/>
          <a:sy n="67" d="100"/>
        </p:scale>
        <p:origin x="-127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2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94FE3B-20A9-4F22-8F67-B4BD877D886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D98FD-A9D1-4A7A-8471-A5BEA5458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404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2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471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654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58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436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386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170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913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95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119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395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AD7E0-0833-475E-82E8-F2332FD85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7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ntos.com/" TargetMode="External"/><Relationship Id="rId2" Type="http://schemas.openxmlformats.org/officeDocument/2006/relationships/hyperlink" Target="mailto:sales@mantos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685800"/>
            <a:ext cx="7772400" cy="1470025"/>
          </a:xfrm>
        </p:spPr>
        <p:txBody>
          <a:bodyPr/>
          <a:lstStyle/>
          <a:p>
            <a:r>
              <a:rPr lang="en-US" dirty="0" smtClean="0"/>
              <a:t>How to </a:t>
            </a:r>
            <a:r>
              <a:rPr lang="en-US" dirty="0"/>
              <a:t>C</a:t>
            </a:r>
            <a:r>
              <a:rPr lang="en-US" dirty="0" smtClean="0"/>
              <a:t>hoose </a:t>
            </a:r>
            <a:r>
              <a:rPr lang="en-US" dirty="0"/>
              <a:t>S</a:t>
            </a:r>
            <a:r>
              <a:rPr lang="en-US" dirty="0" smtClean="0"/>
              <a:t>oftware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4114800"/>
            <a:ext cx="6400800" cy="1752600"/>
          </a:xfrm>
        </p:spPr>
        <p:txBody>
          <a:bodyPr/>
          <a:lstStyle/>
          <a:p>
            <a:r>
              <a:rPr lang="en-US" dirty="0" smtClean="0"/>
              <a:t>A process to select I.T. solutions</a:t>
            </a:r>
          </a:p>
          <a:p>
            <a:r>
              <a:rPr lang="en-US" dirty="0" smtClean="0"/>
              <a:t>Mantos I.T. Consulting</a:t>
            </a:r>
          </a:p>
          <a:p>
            <a:r>
              <a:rPr lang="en-US" dirty="0" smtClean="0"/>
              <a:t>Rev: </a:t>
            </a:r>
            <a:r>
              <a:rPr lang="en-US" dirty="0" smtClean="0"/>
              <a:t>22</a:t>
            </a:r>
            <a:r>
              <a:rPr lang="en-US" dirty="0" smtClean="0"/>
              <a:t>-Apr-2013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551" y="2050330"/>
            <a:ext cx="3345635" cy="175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Concepts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Capability (</a:t>
            </a:r>
            <a:r>
              <a:rPr lang="en-US" dirty="0"/>
              <a:t>a definition from </a:t>
            </a:r>
            <a:r>
              <a:rPr lang="en-US" dirty="0" smtClean="0"/>
              <a:t>Merriam-Webster)</a:t>
            </a:r>
          </a:p>
          <a:p>
            <a:pPr lvl="1"/>
            <a:r>
              <a:rPr lang="en-US" dirty="0" smtClean="0"/>
              <a:t>The facility or potential for an indicated use or deployment</a:t>
            </a:r>
          </a:p>
          <a:p>
            <a:pPr lvl="1"/>
            <a:r>
              <a:rPr lang="en-US" dirty="0" smtClean="0"/>
              <a:t>E.G.  Billing; Transcription; Warehousing; Payroll</a:t>
            </a:r>
          </a:p>
          <a:p>
            <a:r>
              <a:rPr lang="en-US" dirty="0" smtClean="0"/>
              <a:t>Requirements – </a:t>
            </a:r>
          </a:p>
          <a:p>
            <a:pPr lvl="1"/>
            <a:r>
              <a:rPr lang="en-US" dirty="0" smtClean="0"/>
              <a:t>Needs to do XXX, possibly in a given way meeting constraints; </a:t>
            </a:r>
          </a:p>
          <a:p>
            <a:pPr lvl="1"/>
            <a:r>
              <a:rPr lang="en-US" dirty="0" smtClean="0"/>
              <a:t>The capability to bill requires time entry</a:t>
            </a:r>
          </a:p>
          <a:p>
            <a:r>
              <a:rPr lang="en-US" dirty="0" smtClean="0"/>
              <a:t>Constraints – </a:t>
            </a:r>
          </a:p>
          <a:p>
            <a:pPr lvl="1"/>
            <a:r>
              <a:rPr lang="en-US" dirty="0" smtClean="0"/>
              <a:t>“Hard” </a:t>
            </a:r>
            <a:r>
              <a:rPr lang="en-US" dirty="0"/>
              <a:t>r</a:t>
            </a:r>
            <a:r>
              <a:rPr lang="en-US" dirty="0" smtClean="0"/>
              <a:t>equirements that must be met</a:t>
            </a:r>
          </a:p>
          <a:p>
            <a:pPr lvl="1"/>
            <a:r>
              <a:rPr lang="en-US" dirty="0" smtClean="0"/>
              <a:t>Must integrate with QuickBooks &amp; cost less than $25K</a:t>
            </a:r>
          </a:p>
          <a:p>
            <a:r>
              <a:rPr lang="en-US" dirty="0" smtClean="0"/>
              <a:t>Functions – What the software does (and does not do)</a:t>
            </a:r>
            <a:endParaRPr lang="en-US" dirty="0"/>
          </a:p>
          <a:p>
            <a:r>
              <a:rPr lang="en-US" dirty="0" smtClean="0"/>
              <a:t>Features – How requirements are met</a:t>
            </a:r>
          </a:p>
          <a:p>
            <a:pPr lvl="1"/>
            <a:r>
              <a:rPr lang="en-US" dirty="0" smtClean="0"/>
              <a:t>Time cards are entered using smart phones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47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Goal of the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Ensure that all I.T. capabilities are “covered”</a:t>
            </a:r>
          </a:p>
          <a:p>
            <a:r>
              <a:rPr lang="en-US" dirty="0" smtClean="0"/>
              <a:t>Capabilities generally covered using “solution”</a:t>
            </a:r>
          </a:p>
          <a:p>
            <a:r>
              <a:rPr lang="en-US" dirty="0" smtClean="0"/>
              <a:t>An I.T. solution uses hardware or software </a:t>
            </a:r>
          </a:p>
          <a:p>
            <a:r>
              <a:rPr lang="en-US" dirty="0" smtClean="0"/>
              <a:t>Generally, 1 capability is covered by 1 solution</a:t>
            </a:r>
          </a:p>
          <a:p>
            <a:pPr lvl="1"/>
            <a:r>
              <a:rPr lang="en-US" dirty="0" smtClean="0"/>
              <a:t>However, a software package may cover more</a:t>
            </a:r>
          </a:p>
          <a:p>
            <a:pPr lvl="1"/>
            <a:r>
              <a:rPr lang="en-US" dirty="0" smtClean="0"/>
              <a:t>Or, &gt;1 software packages needed for 1 capability</a:t>
            </a:r>
          </a:p>
          <a:p>
            <a:r>
              <a:rPr lang="en-US" dirty="0" smtClean="0"/>
              <a:t>Goal is to pick solutions (software) to cover all or most of the most important capabilities.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15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Capabilities </a:t>
            </a:r>
            <a:br>
              <a:rPr lang="en-US" dirty="0" smtClean="0"/>
            </a:br>
            <a:r>
              <a:rPr lang="en-US" dirty="0" smtClean="0"/>
              <a:t>to be covered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4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2009775"/>
            <a:ext cx="393382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730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solution set that would </a:t>
            </a:r>
            <a:br>
              <a:rPr lang="en-US" dirty="0" smtClean="0"/>
            </a:br>
            <a:r>
              <a:rPr lang="en-US" dirty="0" smtClean="0"/>
              <a:t>cover capabilities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5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2009775"/>
            <a:ext cx="393382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3160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Covered Capabilities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6</a:t>
            </a:fld>
            <a:endParaRPr lang="en-US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364262"/>
            <a:ext cx="3752850" cy="462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551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295275"/>
            <a:ext cx="8258175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84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Capabilities:</a:t>
            </a:r>
            <a:br>
              <a:rPr lang="en-US" dirty="0" smtClean="0"/>
            </a:br>
            <a:r>
              <a:rPr lang="en-US" dirty="0" smtClean="0"/>
              <a:t>Critical Functions of Business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List them </a:t>
            </a:r>
          </a:p>
          <a:p>
            <a:pPr lvl="1"/>
            <a:r>
              <a:rPr lang="en-US" dirty="0" smtClean="0"/>
              <a:t>Start with existing (take an automated inventory)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dd missing &amp; drop unnecessary capabilities</a:t>
            </a:r>
          </a:p>
          <a:p>
            <a:pPr lvl="1"/>
            <a:r>
              <a:rPr lang="en-US" dirty="0" smtClean="0"/>
              <a:t>E.G., Work Flow; Accounting; Legal Research; Document Management; E-File; Calendaring</a:t>
            </a:r>
          </a:p>
          <a:p>
            <a:r>
              <a:rPr lang="en-US" dirty="0" smtClean="0"/>
              <a:t>Categorize them </a:t>
            </a:r>
          </a:p>
          <a:p>
            <a:pPr lvl="1"/>
            <a:r>
              <a:rPr lang="en-US" dirty="0" smtClean="0"/>
              <a:t>E.g.; Front Office and Back office</a:t>
            </a:r>
          </a:p>
          <a:p>
            <a:r>
              <a:rPr lang="en-US" dirty="0" smtClean="0"/>
              <a:t>Plot them</a:t>
            </a:r>
          </a:p>
          <a:p>
            <a:pPr lvl="1"/>
            <a:r>
              <a:rPr lang="en-US" dirty="0" smtClean="0"/>
              <a:t>Core versus Peripheral</a:t>
            </a:r>
          </a:p>
          <a:p>
            <a:pPr lvl="1"/>
            <a:r>
              <a:rPr lang="en-US" dirty="0" smtClean="0"/>
              <a:t>Expensive versus Cheap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50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Capability Plot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5453063" cy="45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51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Start with most important,</a:t>
            </a:r>
            <a:br>
              <a:rPr lang="en-US" dirty="0" smtClean="0"/>
            </a:br>
            <a:r>
              <a:rPr lang="en-US" dirty="0" smtClean="0"/>
              <a:t>high cost capabilities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Identify “core” capabilities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ost important,</a:t>
            </a:r>
          </a:p>
          <a:p>
            <a:pPr lvl="1"/>
            <a:r>
              <a:rPr lang="en-US" dirty="0" smtClean="0"/>
              <a:t>Likely high cost</a:t>
            </a:r>
          </a:p>
          <a:p>
            <a:pPr lvl="1"/>
            <a:r>
              <a:rPr lang="en-US" dirty="0" smtClean="0"/>
              <a:t>NOT a “commodity” item (relatively few choices)</a:t>
            </a:r>
          </a:p>
          <a:p>
            <a:r>
              <a:rPr lang="en-US" dirty="0"/>
              <a:t>Start software selection process for THAT one capability (or VERY few of them)</a:t>
            </a:r>
          </a:p>
          <a:p>
            <a:r>
              <a:rPr lang="en-US" dirty="0" smtClean="0"/>
              <a:t>Select other capabilities to address AFTER selecting solutions for core capabilities</a:t>
            </a:r>
          </a:p>
          <a:p>
            <a:r>
              <a:rPr lang="en-US" dirty="0" smtClean="0"/>
              <a:t>E.G., Law Firm’s “core” = “Case Management”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0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Tradeoff </a:t>
            </a:r>
            <a:r>
              <a:rPr lang="en-US" dirty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selecting one program or a suite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Requirement of most programs is that it “plays well with others” (integrates)</a:t>
            </a:r>
          </a:p>
          <a:p>
            <a:r>
              <a:rPr lang="en-US" dirty="0" smtClean="0"/>
              <a:t>Easiest methodology is: </a:t>
            </a:r>
            <a:endParaRPr lang="en-US" dirty="0"/>
          </a:p>
          <a:p>
            <a:pPr lvl="1"/>
            <a:r>
              <a:rPr lang="en-US" dirty="0" smtClean="0"/>
              <a:t>focus on one capability at a time</a:t>
            </a:r>
          </a:p>
          <a:p>
            <a:pPr lvl="1"/>
            <a:r>
              <a:rPr lang="en-US" dirty="0" smtClean="0"/>
              <a:t>“require” new software integrates with existing</a:t>
            </a:r>
          </a:p>
          <a:p>
            <a:r>
              <a:rPr lang="en-US" dirty="0" smtClean="0"/>
              <a:t>Method could lead to sub-optimal integration</a:t>
            </a:r>
          </a:p>
          <a:p>
            <a:r>
              <a:rPr lang="en-US" dirty="0" smtClean="0"/>
              <a:t>Possible that “Next” choice would have been different if capabilities were looked at together, or in a different order</a:t>
            </a:r>
          </a:p>
          <a:p>
            <a:r>
              <a:rPr lang="en-US" dirty="0" smtClean="0"/>
              <a:t>“Optimal” is traded for method to pick “Good”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06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List Requirements for that Capability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Research most popular (well-supported) packages</a:t>
            </a:r>
          </a:p>
          <a:p>
            <a:r>
              <a:rPr lang="en-US" dirty="0" smtClean="0"/>
              <a:t>Look for functions and features that some/all share</a:t>
            </a:r>
          </a:p>
          <a:p>
            <a:r>
              <a:rPr lang="en-US" dirty="0" smtClean="0"/>
              <a:t>Note features that may be unique</a:t>
            </a:r>
            <a:r>
              <a:rPr lang="en-US" baseline="0" dirty="0" smtClean="0"/>
              <a:t> to some</a:t>
            </a:r>
          </a:p>
          <a:p>
            <a:r>
              <a:rPr lang="en-US" dirty="0" smtClean="0"/>
              <a:t>Rank / Weigh requirements </a:t>
            </a:r>
          </a:p>
          <a:p>
            <a:pPr lvl="1"/>
            <a:r>
              <a:rPr lang="en-US" dirty="0" smtClean="0"/>
              <a:t>“must haves” versus “bells and whistles” (see spreadsheet)</a:t>
            </a:r>
          </a:p>
          <a:p>
            <a:r>
              <a:rPr lang="en-US" baseline="0" dirty="0" smtClean="0"/>
              <a:t>Determine evaluation </a:t>
            </a:r>
            <a:r>
              <a:rPr lang="en-US" dirty="0"/>
              <a:t>c</a:t>
            </a:r>
            <a:r>
              <a:rPr lang="en-US" baseline="0" dirty="0" smtClean="0"/>
              <a:t>riteria BEFORE </a:t>
            </a:r>
            <a:r>
              <a:rPr lang="en-US" dirty="0" smtClean="0"/>
              <a:t>demonstrations</a:t>
            </a:r>
            <a:endParaRPr lang="en-US" baseline="0" dirty="0" smtClean="0"/>
          </a:p>
          <a:p>
            <a:r>
              <a:rPr lang="en-US" baseline="0" dirty="0" smtClean="0"/>
              <a:t>Possibly develop RFP (depending upon complexity / cost)</a:t>
            </a:r>
          </a:p>
          <a:p>
            <a:r>
              <a:rPr lang="en-US" baseline="0" dirty="0" smtClean="0"/>
              <a:t>Evaluate Responses</a:t>
            </a:r>
            <a:r>
              <a:rPr lang="en-US" dirty="0" smtClean="0"/>
              <a:t> (individually, then collectively)</a:t>
            </a:r>
            <a:endParaRPr lang="en-US" baseline="0" dirty="0" smtClean="0"/>
          </a:p>
          <a:p>
            <a:r>
              <a:rPr lang="en-US" dirty="0" smtClean="0"/>
              <a:t>Solicit Demonstrations &amp; Proposals from FEW vendors</a:t>
            </a:r>
          </a:p>
          <a:p>
            <a:r>
              <a:rPr lang="en-US" baseline="0" dirty="0" smtClean="0"/>
              <a:t>Rate packages per criteria (functions,</a:t>
            </a:r>
            <a:r>
              <a:rPr lang="en-US" dirty="0" smtClean="0"/>
              <a:t> features, costs, support, ability to integrate, training, etc.)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56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 Functional Requirements</a:t>
            </a:r>
            <a:br>
              <a:rPr lang="en-US" dirty="0" smtClean="0"/>
            </a:br>
            <a:r>
              <a:rPr lang="en-US" dirty="0" smtClean="0"/>
              <a:t>(Specific to capability)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Legal Research</a:t>
            </a:r>
          </a:p>
          <a:p>
            <a:pPr lvl="1"/>
            <a:r>
              <a:rPr lang="en-US" dirty="0" smtClean="0"/>
              <a:t>Included or not</a:t>
            </a:r>
          </a:p>
          <a:p>
            <a:pPr lvl="1"/>
            <a:r>
              <a:rPr lang="en-US" dirty="0" smtClean="0"/>
              <a:t>Integrated with product or not</a:t>
            </a:r>
          </a:p>
          <a:p>
            <a:r>
              <a:rPr lang="en-US" dirty="0" smtClean="0"/>
              <a:t>Billing</a:t>
            </a:r>
          </a:p>
          <a:p>
            <a:pPr lvl="1"/>
            <a:r>
              <a:rPr lang="en-US" dirty="0"/>
              <a:t>Time </a:t>
            </a:r>
            <a:r>
              <a:rPr lang="en-US" dirty="0" smtClean="0"/>
              <a:t>capture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ntegrates with QuickBooks (A/R)</a:t>
            </a:r>
          </a:p>
          <a:p>
            <a:r>
              <a:rPr lang="en-US" dirty="0" smtClean="0"/>
              <a:t>Tiered Pricing</a:t>
            </a:r>
          </a:p>
          <a:p>
            <a:r>
              <a:rPr lang="en-US" dirty="0" smtClean="0"/>
              <a:t>New Mexico E-Docket compatible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39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Commercial Off-the-Shelf Software</a:t>
            </a:r>
            <a:br>
              <a:rPr lang="en-US" dirty="0" smtClean="0"/>
            </a:br>
            <a:r>
              <a:rPr lang="en-US" dirty="0" smtClean="0"/>
              <a:t>(COTS)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Strategies differ between business</a:t>
            </a:r>
          </a:p>
          <a:p>
            <a:pPr lvl="1"/>
            <a:r>
              <a:rPr lang="en-US" dirty="0" smtClean="0"/>
              <a:t>So Stratity™ devotes time to “business discovery”</a:t>
            </a:r>
          </a:p>
          <a:p>
            <a:r>
              <a:rPr lang="en-US" dirty="0" smtClean="0"/>
              <a:t>Often Small Biz strategy calls for using COTS</a:t>
            </a:r>
          </a:p>
          <a:p>
            <a:pPr lvl="1"/>
            <a:r>
              <a:rPr lang="en-US" dirty="0" smtClean="0"/>
              <a:t>Relatively cheap </a:t>
            </a:r>
            <a:r>
              <a:rPr lang="en-US" dirty="0" err="1" smtClean="0"/>
              <a:t>vis</a:t>
            </a:r>
            <a:r>
              <a:rPr lang="en-US" dirty="0" smtClean="0"/>
              <a:t>-a-</a:t>
            </a:r>
            <a:r>
              <a:rPr lang="en-US" dirty="0" err="1" smtClean="0"/>
              <a:t>vis</a:t>
            </a:r>
            <a:r>
              <a:rPr lang="en-US" dirty="0" smtClean="0"/>
              <a:t> custom development</a:t>
            </a:r>
          </a:p>
          <a:p>
            <a:pPr lvl="1"/>
            <a:r>
              <a:rPr lang="en-US" dirty="0" smtClean="0"/>
              <a:t>Well tested (1,00’s or 1,000’s of users)</a:t>
            </a:r>
          </a:p>
          <a:p>
            <a:pPr lvl="1"/>
            <a:r>
              <a:rPr lang="en-US" dirty="0" smtClean="0"/>
              <a:t>Typically integrates well with other popular COTS</a:t>
            </a:r>
          </a:p>
          <a:p>
            <a:pPr lvl="1"/>
            <a:r>
              <a:rPr lang="en-US" dirty="0" smtClean="0"/>
              <a:t>Well supported by vendors</a:t>
            </a:r>
            <a:r>
              <a:rPr lang="en-US" dirty="0"/>
              <a:t>, w</a:t>
            </a:r>
            <a:r>
              <a:rPr lang="en-US" dirty="0" smtClean="0"/>
              <a:t>iki’s, YouTube, etc.</a:t>
            </a:r>
          </a:p>
          <a:p>
            <a:r>
              <a:rPr lang="en-US" dirty="0" smtClean="0"/>
              <a:t>If a COTS meets most requirements, BUY IT!</a:t>
            </a:r>
          </a:p>
          <a:p>
            <a:pPr lvl="1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009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Generic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Vendor – Due Diligence </a:t>
            </a:r>
          </a:p>
          <a:p>
            <a:pPr lvl="1"/>
            <a:r>
              <a:rPr lang="en-US" dirty="0" smtClean="0"/>
              <a:t>Years that vendor has been in business</a:t>
            </a:r>
          </a:p>
          <a:p>
            <a:pPr lvl="1"/>
            <a:r>
              <a:rPr lang="en-US" dirty="0" smtClean="0"/>
              <a:t>Installed user base</a:t>
            </a:r>
          </a:p>
          <a:p>
            <a:pPr lvl="1"/>
            <a:r>
              <a:rPr lang="en-US" dirty="0" smtClean="0"/>
              <a:t>Source code is in Escrow</a:t>
            </a:r>
          </a:p>
          <a:p>
            <a:r>
              <a:rPr lang="en-US" dirty="0" smtClean="0"/>
              <a:t>Training </a:t>
            </a:r>
          </a:p>
          <a:p>
            <a:pPr lvl="1"/>
            <a:r>
              <a:rPr lang="en-US" dirty="0" smtClean="0"/>
              <a:t>Requires less than X </a:t>
            </a:r>
            <a:r>
              <a:rPr lang="en-US" dirty="0" err="1" smtClean="0"/>
              <a:t>hrs</a:t>
            </a:r>
            <a:r>
              <a:rPr lang="en-US" dirty="0" smtClean="0"/>
              <a:t>  and $Y per person</a:t>
            </a:r>
          </a:p>
          <a:p>
            <a:r>
              <a:rPr lang="en-US" dirty="0" smtClean="0"/>
              <a:t>Architecture </a:t>
            </a:r>
          </a:p>
          <a:p>
            <a:pPr lvl="1"/>
            <a:r>
              <a:rPr lang="en-US" dirty="0" smtClean="0"/>
              <a:t>Runs on specific version of Operating System</a:t>
            </a:r>
          </a:p>
          <a:p>
            <a:r>
              <a:rPr lang="en-US" dirty="0" smtClean="0"/>
              <a:t>Fixed costs versus variable</a:t>
            </a:r>
          </a:p>
          <a:p>
            <a:pPr lvl="1"/>
            <a:r>
              <a:rPr lang="en-US" dirty="0" smtClean="0"/>
              <a:t>Price per server  versus Price per user</a:t>
            </a:r>
          </a:p>
          <a:p>
            <a:pPr lvl="1"/>
            <a:r>
              <a:rPr lang="en-US" dirty="0" smtClean="0"/>
              <a:t>Price at installation versus Price per year</a:t>
            </a:r>
          </a:p>
          <a:p>
            <a:r>
              <a:rPr lang="en-US" dirty="0" smtClean="0"/>
              <a:t>One-time </a:t>
            </a:r>
            <a:r>
              <a:rPr lang="en-US" dirty="0"/>
              <a:t>c</a:t>
            </a:r>
            <a:r>
              <a:rPr lang="en-US" dirty="0" smtClean="0"/>
              <a:t>osts ongoing (support, maintenance)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53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 you need a</a:t>
            </a:r>
            <a:br>
              <a:rPr lang="en-US" dirty="0" smtClean="0"/>
            </a:br>
            <a:r>
              <a:rPr lang="en-US" dirty="0" smtClean="0"/>
              <a:t>“Request for Proposal”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more complicated, important, expensive a solution; the more thorough you need to be</a:t>
            </a:r>
          </a:p>
          <a:p>
            <a:r>
              <a:rPr lang="en-US" dirty="0" smtClean="0"/>
              <a:t>RFP documents what you are trying to solve</a:t>
            </a:r>
          </a:p>
          <a:p>
            <a:r>
              <a:rPr lang="en-US" dirty="0" smtClean="0"/>
              <a:t>Includes your initial requirements</a:t>
            </a:r>
          </a:p>
          <a:p>
            <a:r>
              <a:rPr lang="en-US" dirty="0" smtClean="0"/>
              <a:t>Specifies response format and response dates</a:t>
            </a:r>
          </a:p>
          <a:p>
            <a:r>
              <a:rPr lang="en-US" dirty="0" smtClean="0"/>
              <a:t>May include initial evaluation criteria</a:t>
            </a:r>
          </a:p>
          <a:p>
            <a:r>
              <a:rPr lang="en-US" dirty="0" smtClean="0"/>
              <a:t>May allow for vendor Questions and Answers</a:t>
            </a:r>
          </a:p>
          <a:p>
            <a:r>
              <a:rPr lang="en-US" dirty="0" smtClean="0"/>
              <a:t>Takes time and money to draft &amp; evaluate RFP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Finalize Requirements </a:t>
            </a:r>
            <a:br>
              <a:rPr lang="en-US" dirty="0" smtClean="0"/>
            </a:br>
            <a:r>
              <a:rPr lang="en-US" dirty="0" smtClean="0"/>
              <a:t>&amp; Evaluation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Based on responses from potential vendors, you may learn of more pitfalls or features</a:t>
            </a:r>
          </a:p>
          <a:p>
            <a:r>
              <a:rPr lang="en-US" dirty="0" smtClean="0"/>
              <a:t>Revise Requirements based on new info</a:t>
            </a:r>
          </a:p>
          <a:p>
            <a:r>
              <a:rPr lang="en-US" dirty="0" smtClean="0"/>
              <a:t>Determine which are “hard” or “soft”</a:t>
            </a:r>
          </a:p>
          <a:p>
            <a:r>
              <a:rPr lang="en-US" dirty="0" smtClean="0"/>
              <a:t>(Collectively) determine how important each </a:t>
            </a:r>
          </a:p>
          <a:p>
            <a:pPr lvl="1"/>
            <a:r>
              <a:rPr lang="en-US" dirty="0" smtClean="0"/>
              <a:t>The “weight” of each response</a:t>
            </a:r>
          </a:p>
          <a:p>
            <a:pPr lvl="1"/>
            <a:r>
              <a:rPr lang="en-US" dirty="0" smtClean="0"/>
              <a:t>See sample evaluation matrix</a:t>
            </a:r>
          </a:p>
          <a:p>
            <a:r>
              <a:rPr lang="en-US" dirty="0" smtClean="0"/>
              <a:t>Agree how , not who, winner will determined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97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Meet to Fill Out Left Side of</a:t>
            </a:r>
            <a:br>
              <a:rPr lang="en-US" dirty="0" smtClean="0"/>
            </a:br>
            <a:r>
              <a:rPr lang="en-US" dirty="0" smtClean="0"/>
              <a:t>Software Evaluation Sheet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18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643053"/>
              </p:ext>
            </p:extLst>
          </p:nvPr>
        </p:nvGraphicFramePr>
        <p:xfrm>
          <a:off x="1244600" y="1370013"/>
          <a:ext cx="6654801" cy="41186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70458"/>
                <a:gridCol w="1094331"/>
                <a:gridCol w="1814369"/>
                <a:gridCol w="1941248"/>
                <a:gridCol w="634395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Capability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Function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Feature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Evaluation Criteria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Weight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810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Case Management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Integration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Supports LexisNexus and/or WesLaw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Content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Regs; Periodicals; 5= All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Clarity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Easy to use; Navigate; See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Timeliness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5 = 24 hours; 4=1 week; 3 = Month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Coverage - Jurisdiction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5 = Fed &amp; State; 4= fed; 3=State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Coverage - Time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5 = 50+ Years; 3= 5 Years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Legal Research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Reliability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5 = Full Citation; 3 = Hyperlinks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 and Billing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 Entry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 and Billing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Mobile Time Entry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 and Billing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Approval by Manager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Time and Billing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Integrates with QuickBooks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Price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u="none" strike="noStrike">
                          <a:effectLst/>
                        </a:rPr>
                        <a:t>5 &lt;= $10K; 4 &lt;= $25K; 3 &lt;= $100K</a:t>
                      </a:r>
                      <a:endParaRPr lang="nn-NO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Training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 smtClean="0">
                          <a:effectLst/>
                        </a:rPr>
                        <a:t>Availability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Quality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Per customer reviews (rank 1-4)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 Score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Total Score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83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79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Invite (few) vendors for Demonstrations and/or Proposals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Whether RFP was issued or potential vendors discovered through Internet, trade shows, etc.</a:t>
            </a:r>
          </a:p>
          <a:p>
            <a:r>
              <a:rPr lang="en-US" dirty="0" smtClean="0"/>
              <a:t>Determine which are most promising</a:t>
            </a:r>
          </a:p>
          <a:p>
            <a:r>
              <a:rPr lang="en-US" dirty="0" smtClean="0"/>
              <a:t>Invite just top few prospects for demo</a:t>
            </a:r>
          </a:p>
          <a:p>
            <a:r>
              <a:rPr lang="en-US" dirty="0" smtClean="0"/>
              <a:t>Close the door to others (exception criteria)</a:t>
            </a:r>
          </a:p>
          <a:p>
            <a:pPr lvl="1"/>
            <a:r>
              <a:rPr lang="en-US" dirty="0" smtClean="0"/>
              <a:t>Decide BEFORE closing, if door would be opened again, and under what circumstances</a:t>
            </a:r>
          </a:p>
          <a:p>
            <a:r>
              <a:rPr lang="en-US" dirty="0" smtClean="0"/>
              <a:t>After demos, invite some to submit proposals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23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Sample Evaluation Scorecard</a:t>
            </a:r>
            <a:br>
              <a:rPr lang="en-US" dirty="0" smtClean="0"/>
            </a:br>
            <a:r>
              <a:rPr lang="en-US" dirty="0" smtClean="0"/>
              <a:t>Capability: Case Management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2049463"/>
          <a:ext cx="8229598" cy="2759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6486"/>
                <a:gridCol w="1121594"/>
                <a:gridCol w="1200027"/>
                <a:gridCol w="392166"/>
                <a:gridCol w="541189"/>
                <a:gridCol w="305889"/>
                <a:gridCol w="415696"/>
                <a:gridCol w="298046"/>
                <a:gridCol w="376479"/>
                <a:gridCol w="454912"/>
                <a:gridCol w="376479"/>
                <a:gridCol w="376479"/>
                <a:gridCol w="509815"/>
                <a:gridCol w="337263"/>
                <a:gridCol w="376479"/>
                <a:gridCol w="470599"/>
              </a:tblGrid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Function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Feature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Evaluation Criteria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Weight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Vendor 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Vendor 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Vendor 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Solution 1-1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Solution 1-2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Solution 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Solution 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5356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Notes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Weighted 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Notes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Weighted 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Notes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Weighted 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Notes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u="none" strike="noStrike">
                          <a:effectLst/>
                        </a:rPr>
                        <a:t>Weighted 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21299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Integration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Supports LexisNexus and/or WesLaw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Subscription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Integrated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VersusLaw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Content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Regs; Periodicals; 5= All 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Regs Only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All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Clarity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Easy to use; Navigate; See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21299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Timeliness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5 = 24 hours; 4=1 week; 3 = Month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Coverage - Jurisdiction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5 = Fed &amp; State; 4= fed; 3=State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Coverage - Time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5 = 50+ Years; 3= 5 Years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Legal Research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Reliability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5 = Full Citation; 3 = Hyperlinks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 and Billing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 Entry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Imports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Direct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 and Billing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Mobile Time Entry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 and Billing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Approval by Manager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Time and Billing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Integrates with QuickBooks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Spreadsheet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No, Sage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Yes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Price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700" u="none" strike="noStrike">
                          <a:effectLst/>
                        </a:rPr>
                        <a:t>5 &lt;= $10K; 4 &lt;= $25K; 3 &lt;= $100K</a:t>
                      </a:r>
                      <a:endParaRPr lang="nn-NO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$5K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$85K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90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$10K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$13K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21299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Training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Availbility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Online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InHouse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At Vendor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N/A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Quality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Per customer reviews (rank 1-4)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  <a:tr h="117678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Total Score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304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335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>
                          <a:effectLst/>
                        </a:rPr>
                        <a:t>296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700" u="none" strike="noStrike" dirty="0">
                          <a:effectLst/>
                        </a:rPr>
                        <a:t>165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</a:tr>
            </a:tbl>
          </a:graphicData>
        </a:graphic>
      </p:graphicFrame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7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Fill in Evaluation Sheets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Three Columns for each alternative</a:t>
            </a:r>
          </a:p>
          <a:p>
            <a:pPr lvl="1"/>
            <a:r>
              <a:rPr lang="en-US" dirty="0" smtClean="0"/>
              <a:t>Notes:</a:t>
            </a:r>
          </a:p>
          <a:p>
            <a:pPr lvl="2"/>
            <a:r>
              <a:rPr lang="en-US" dirty="0" smtClean="0"/>
              <a:t>Short note to help remember why you gave that score</a:t>
            </a:r>
          </a:p>
          <a:p>
            <a:pPr lvl="1"/>
            <a:r>
              <a:rPr lang="en-US" dirty="0" smtClean="0"/>
              <a:t>Score : </a:t>
            </a:r>
          </a:p>
          <a:p>
            <a:pPr lvl="2"/>
            <a:r>
              <a:rPr lang="en-US" dirty="0" smtClean="0"/>
              <a:t>Use predetermined evaluation criteria</a:t>
            </a:r>
          </a:p>
          <a:p>
            <a:pPr lvl="2"/>
            <a:r>
              <a:rPr lang="en-US" dirty="0" smtClean="0"/>
              <a:t>Could be a simple ranking 1,2,3,4 – Higher being better</a:t>
            </a:r>
          </a:p>
          <a:p>
            <a:pPr lvl="1"/>
            <a:r>
              <a:rPr lang="en-US" dirty="0" smtClean="0"/>
              <a:t>Weighted Score (computed as Weight * Score)</a:t>
            </a:r>
          </a:p>
          <a:p>
            <a:r>
              <a:rPr lang="en-US" dirty="0" smtClean="0"/>
              <a:t>Go through individually (don’t prejudice others)</a:t>
            </a:r>
          </a:p>
          <a:p>
            <a:r>
              <a:rPr lang="en-US" dirty="0" smtClean="0"/>
              <a:t>Meet to develop consensus, </a:t>
            </a:r>
            <a:r>
              <a:rPr lang="en-US" dirty="0"/>
              <a:t>not </a:t>
            </a:r>
            <a:r>
              <a:rPr lang="en-US" dirty="0" smtClean="0"/>
              <a:t>average, score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4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Make Recommendation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the evaluation team have enough info?</a:t>
            </a:r>
          </a:p>
          <a:p>
            <a:r>
              <a:rPr lang="en-US" dirty="0" smtClean="0"/>
              <a:t>All agree that process was at least “good”?</a:t>
            </a:r>
          </a:p>
          <a:p>
            <a:r>
              <a:rPr lang="en-US" dirty="0" smtClean="0"/>
              <a:t>Confident that high scorer is the “winner”?</a:t>
            </a:r>
          </a:p>
          <a:p>
            <a:r>
              <a:rPr lang="en-US" dirty="0" smtClean="0"/>
              <a:t>If not, consider changing rules ex-post facto</a:t>
            </a:r>
          </a:p>
          <a:p>
            <a:pPr lvl="1"/>
            <a:r>
              <a:rPr lang="en-US" dirty="0" smtClean="0"/>
              <a:t>Generally NOT a good idea, but …</a:t>
            </a:r>
          </a:p>
          <a:p>
            <a:pPr lvl="1"/>
            <a:r>
              <a:rPr lang="en-US" dirty="0" smtClean="0"/>
              <a:t>Process should lead to BEST decision</a:t>
            </a:r>
          </a:p>
          <a:p>
            <a:r>
              <a:rPr lang="en-US" dirty="0" smtClean="0"/>
              <a:t>If yes, then recommend solution be approved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77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Approval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Approval Process should have been decided</a:t>
            </a:r>
          </a:p>
          <a:p>
            <a:r>
              <a:rPr lang="en-US" dirty="0" smtClean="0"/>
              <a:t>Present summary (one page) recommendation</a:t>
            </a:r>
          </a:p>
          <a:p>
            <a:pPr lvl="1"/>
            <a:r>
              <a:rPr lang="en-US" dirty="0" smtClean="0"/>
              <a:t>Why was decision made</a:t>
            </a:r>
          </a:p>
          <a:p>
            <a:pPr lvl="1"/>
            <a:r>
              <a:rPr lang="en-US" dirty="0" smtClean="0"/>
              <a:t>Key deciding factors</a:t>
            </a:r>
          </a:p>
          <a:p>
            <a:pPr lvl="1"/>
            <a:r>
              <a:rPr lang="en-US" dirty="0" smtClean="0"/>
              <a:t>“Next Best” alternative</a:t>
            </a:r>
          </a:p>
          <a:p>
            <a:r>
              <a:rPr lang="en-US" dirty="0" smtClean="0"/>
              <a:t>Cost and Timing for implementation</a:t>
            </a:r>
          </a:p>
          <a:p>
            <a:pPr lvl="1"/>
            <a:r>
              <a:rPr lang="en-US" dirty="0" smtClean="0"/>
              <a:t>Evaluation committee recommends</a:t>
            </a:r>
          </a:p>
          <a:p>
            <a:pPr lvl="1"/>
            <a:r>
              <a:rPr lang="en-US" dirty="0" smtClean="0"/>
              <a:t>Approval committee commits resources (or not)</a:t>
            </a: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89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Change Strategic Roadmap &amp; Implement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Decide when “old” solution will be phased out</a:t>
            </a:r>
          </a:p>
          <a:p>
            <a:r>
              <a:rPr lang="en-US" dirty="0" smtClean="0"/>
              <a:t>Decide when “new” will come on board </a:t>
            </a:r>
          </a:p>
          <a:p>
            <a:r>
              <a:rPr lang="en-US" dirty="0" smtClean="0"/>
              <a:t>Appoint “champion” who will make sure solution is implemented </a:t>
            </a:r>
          </a:p>
          <a:p>
            <a:r>
              <a:rPr lang="en-US" dirty="0" smtClean="0"/>
              <a:t>Consider Formal Project Management</a:t>
            </a:r>
          </a:p>
          <a:p>
            <a:pPr lvl="1"/>
            <a:r>
              <a:rPr lang="en-US" dirty="0" smtClean="0"/>
              <a:t>Stakeholders, Scope, Prep work, Deliverables, Schedule, Resources, Budget, Training, Support, …</a:t>
            </a:r>
          </a:p>
          <a:p>
            <a:r>
              <a:rPr lang="en-US" dirty="0" smtClean="0"/>
              <a:t>Celebrate successful implementation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41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Strategic Roadmap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114999"/>
            <a:ext cx="5986463" cy="4787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Questions?</a:t>
            </a:r>
            <a:br>
              <a:rPr lang="en-US" dirty="0" smtClean="0"/>
            </a:br>
            <a:r>
              <a:rPr lang="en-US" dirty="0" smtClean="0"/>
              <a:t>Need Help?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Call Mantos I.T. Consulting, Inc.</a:t>
            </a:r>
          </a:p>
          <a:p>
            <a:r>
              <a:rPr lang="en-US" dirty="0" smtClean="0"/>
              <a:t>(505) 291- 1047</a:t>
            </a:r>
          </a:p>
          <a:p>
            <a:r>
              <a:rPr lang="en-US" dirty="0" smtClean="0">
                <a:hlinkClick r:id="rId2"/>
              </a:rPr>
              <a:t>sales@mantos.com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www.mantos.com</a:t>
            </a:r>
            <a:endParaRPr lang="en-US" dirty="0" smtClean="0"/>
          </a:p>
          <a:p>
            <a:r>
              <a:rPr lang="en-US" dirty="0" smtClean="0"/>
              <a:t>We can help:</a:t>
            </a:r>
          </a:p>
          <a:p>
            <a:pPr lvl="1"/>
            <a:r>
              <a:rPr lang="en-US" dirty="0" smtClean="0"/>
              <a:t>Stratity™ (Aligns I.T. with business objectives)</a:t>
            </a:r>
          </a:p>
          <a:p>
            <a:pPr lvl="1"/>
            <a:r>
              <a:rPr lang="en-US" dirty="0" smtClean="0"/>
              <a:t>Facilitation of Software Selection</a:t>
            </a:r>
            <a:endParaRPr lang="en-US" dirty="0"/>
          </a:p>
          <a:p>
            <a:pPr lvl="1"/>
            <a:r>
              <a:rPr lang="en-US" dirty="0" smtClean="0"/>
              <a:t>RFP development &amp; Vendor management</a:t>
            </a:r>
          </a:p>
          <a:p>
            <a:pPr lvl="1"/>
            <a:r>
              <a:rPr lang="en-US" dirty="0" smtClean="0"/>
              <a:t>Project Management to Implement Solutions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20564"/>
            <a:ext cx="3417592" cy="1794235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4/22/2013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How to choose software – A Process    ©2013 Mantos Consulting, Inc.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AD7E0-0833-475E-82E8-F2332FD8553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52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2030</Words>
  <Application>Microsoft Office PowerPoint</Application>
  <PresentationFormat>On-screen Show (4:3)</PresentationFormat>
  <Paragraphs>525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How to Choose Software</vt:lpstr>
      <vt:lpstr>Some Concepts Used</vt:lpstr>
      <vt:lpstr>The Goal of the Process</vt:lpstr>
      <vt:lpstr>Example Capabilities  to be covered</vt:lpstr>
      <vt:lpstr>Example solution set that would  cover capabilities</vt:lpstr>
      <vt:lpstr>Example Covered Capabilities</vt:lpstr>
      <vt:lpstr>PowerPoint Presentation</vt:lpstr>
      <vt:lpstr>Capabilities: Critical Functions of Business</vt:lpstr>
      <vt:lpstr>Example Capability Plot</vt:lpstr>
      <vt:lpstr>Start with most important, high cost capabilities</vt:lpstr>
      <vt:lpstr>A Tradeoff : selecting one program or a suite</vt:lpstr>
      <vt:lpstr>List Requirements for that Capability</vt:lpstr>
      <vt:lpstr>Example Functional Requirements (Specific to capability)</vt:lpstr>
      <vt:lpstr>Commercial Off-the-Shelf Software (COTS)</vt:lpstr>
      <vt:lpstr>Example Generic requirements</vt:lpstr>
      <vt:lpstr>Do you need a “Request for Proposal”</vt:lpstr>
      <vt:lpstr>Finalize Requirements  &amp; Evaluation Criteria</vt:lpstr>
      <vt:lpstr>Meet to Fill Out Left Side of Software Evaluation Sheet</vt:lpstr>
      <vt:lpstr>Invite (few) vendors for Demonstrations and/or Proposals</vt:lpstr>
      <vt:lpstr>Sample Evaluation Scorecard Capability: Case Management</vt:lpstr>
      <vt:lpstr>Fill in Evaluation Sheets</vt:lpstr>
      <vt:lpstr>Make Recommendation</vt:lpstr>
      <vt:lpstr>Approval</vt:lpstr>
      <vt:lpstr>Change Strategic Roadmap &amp; Implement</vt:lpstr>
      <vt:lpstr>Sample Strategic Roadmap</vt:lpstr>
      <vt:lpstr>Questions? Need Help?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pick Software</dc:title>
  <dc:creator>Peter Mantos</dc:creator>
  <cp:lastModifiedBy>Peter Mantos</cp:lastModifiedBy>
  <cp:revision>31</cp:revision>
  <dcterms:created xsi:type="dcterms:W3CDTF">2013-03-05T16:11:11Z</dcterms:created>
  <dcterms:modified xsi:type="dcterms:W3CDTF">2013-04-22T17:04:29Z</dcterms:modified>
</cp:coreProperties>
</file>